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60" r:id="rId3"/>
    <p:sldId id="268" r:id="rId4"/>
    <p:sldId id="266" r:id="rId5"/>
    <p:sldId id="263" r:id="rId6"/>
    <p:sldId id="264" r:id="rId7"/>
    <p:sldId id="267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402-0BCD-45AA-97B4-2CC8F97A6422}" type="datetimeFigureOut">
              <a:rPr lang="hr-HR" smtClean="0"/>
              <a:pPr/>
              <a:t>11.9.2017.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33C2-7AF6-4667-BE14-D971070E9EB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/>
            </a:r>
            <a:br>
              <a:rPr lang="hr-HR" dirty="0" smtClean="0">
                <a:solidFill>
                  <a:schemeClr val="tx2"/>
                </a:solidFill>
              </a:rPr>
            </a:br>
            <a:r>
              <a:rPr lang="hr-HR" sz="3600" b="1" dirty="0" smtClean="0">
                <a:solidFill>
                  <a:schemeClr val="tx2"/>
                </a:solidFill>
              </a:rPr>
              <a:t/>
            </a:r>
            <a:br>
              <a:rPr lang="hr-HR" sz="3600" b="1" dirty="0" smtClean="0">
                <a:solidFill>
                  <a:schemeClr val="tx2"/>
                </a:solidFill>
              </a:rPr>
            </a:br>
            <a:r>
              <a:rPr lang="hr-HR" b="1" dirty="0" smtClean="0">
                <a:solidFill>
                  <a:schemeClr val="tx2"/>
                </a:solidFill>
              </a:rPr>
              <a:t>1. Radionica HKD-HDKI </a:t>
            </a:r>
            <a:br>
              <a:rPr lang="hr-HR" b="1" dirty="0" smtClean="0">
                <a:solidFill>
                  <a:schemeClr val="tx2"/>
                </a:solidFill>
              </a:rPr>
            </a:br>
            <a:r>
              <a:rPr lang="hr-HR" b="1" dirty="0" smtClean="0">
                <a:solidFill>
                  <a:schemeClr val="tx2"/>
                </a:solidFill>
              </a:rPr>
              <a:t>Sastanak sa predavačima</a:t>
            </a:r>
            <a:br>
              <a:rPr lang="hr-HR" b="1" dirty="0" smtClean="0">
                <a:solidFill>
                  <a:schemeClr val="tx2"/>
                </a:solidFill>
              </a:rPr>
            </a:b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7920880" cy="1752600"/>
          </a:xfrm>
        </p:spPr>
        <p:txBody>
          <a:bodyPr>
            <a:normAutofit fontScale="25000" lnSpcReduction="20000"/>
          </a:bodyPr>
          <a:lstStyle/>
          <a:p>
            <a:endParaRPr lang="hr-HR" sz="112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hr-HR" sz="14400" b="1" dirty="0" smtClean="0">
                <a:solidFill>
                  <a:schemeClr val="tx2"/>
                </a:solidFill>
              </a:rPr>
              <a:t>“Intelektualno vlasništvo i komercijalni  nastup za novo eksperimentalno i tehnološko rješenje u organskoj kemiji</a:t>
            </a:r>
            <a:r>
              <a:rPr lang="hr-HR" sz="14400" b="1" dirty="0" smtClean="0">
                <a:solidFill>
                  <a:schemeClr val="tx2"/>
                </a:solidFill>
                <a:latin typeface="+mj-lt"/>
              </a:rPr>
              <a:t>”</a:t>
            </a:r>
          </a:p>
          <a:p>
            <a:endParaRPr lang="hr-HR" sz="12800" dirty="0">
              <a:solidFill>
                <a:schemeClr val="tx2"/>
              </a:solidFill>
              <a:latin typeface="+mj-lt"/>
            </a:endParaRPr>
          </a:p>
          <a:p>
            <a:r>
              <a:rPr lang="hr-HR" sz="12800" dirty="0" smtClean="0">
                <a:solidFill>
                  <a:schemeClr val="tx2"/>
                </a:solidFill>
                <a:latin typeface="+mj-lt"/>
              </a:rPr>
              <a:t>				</a:t>
            </a:r>
            <a:endParaRPr lang="hr-HR" sz="12800" b="1" dirty="0">
              <a:solidFill>
                <a:schemeClr val="tx2"/>
              </a:solidFill>
              <a:latin typeface="+mj-lt"/>
            </a:endParaRPr>
          </a:p>
          <a:p>
            <a:endParaRPr lang="hr-HR" dirty="0"/>
          </a:p>
        </p:txBody>
      </p:sp>
      <p:pic>
        <p:nvPicPr>
          <p:cNvPr id="4" name="Picture 1" descr="C:\Users\VitomirS\Desktop\Pazin, HKDr\HKD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7287" y="1"/>
            <a:ext cx="836712" cy="836712"/>
          </a:xfrm>
          <a:prstGeom prst="rect">
            <a:avLst/>
          </a:prstGeom>
          <a:noFill/>
        </p:spPr>
      </p:pic>
      <p:pic>
        <p:nvPicPr>
          <p:cNvPr id="1026" name="Picture 2" descr="C:\Users\VitomirS\Desktop\1. Radionica HKD-HDKI\HDKI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7555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11960" y="5373216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Izvještaj za Godišnju skupštinu HKD, 12.09.2017</a:t>
            </a:r>
            <a:endParaRPr lang="hr-H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419872" y="1844824"/>
            <a:ext cx="2502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8. rujna 2017.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392488" cy="63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976664" cy="403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VitomirS\Desktop\1. Radionica HKD-HDKI\HDKI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755567"/>
          </a:xfrm>
          <a:prstGeom prst="rect">
            <a:avLst/>
          </a:prstGeom>
          <a:noFill/>
        </p:spPr>
      </p:pic>
      <p:pic>
        <p:nvPicPr>
          <p:cNvPr id="4" name="Picture 1" descr="C:\Users\VitomirS\Desktop\Pazin, HKDr\HK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7287" y="1"/>
            <a:ext cx="836712" cy="8367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19672" y="4941168"/>
            <a:ext cx="60035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Svi registrirani sudionici dobit će u materijalima 1. Radionice: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chemeClr val="tx2"/>
                </a:solidFill>
              </a:rPr>
              <a:t>potvrdu o sudjelovanju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chemeClr val="tx2"/>
                </a:solidFill>
              </a:rPr>
              <a:t>biografije svih predavača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chemeClr val="tx2"/>
                </a:solidFill>
              </a:rPr>
              <a:t>prezentacije svih  izlaganja (</a:t>
            </a:r>
            <a:r>
              <a:rPr lang="hr-HR" b="1" dirty="0" err="1" smtClean="0">
                <a:solidFill>
                  <a:schemeClr val="tx2"/>
                </a:solidFill>
              </a:rPr>
              <a:t>hand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 err="1" smtClean="0">
                <a:solidFill>
                  <a:schemeClr val="tx2"/>
                </a:solidFill>
              </a:rPr>
              <a:t>outs</a:t>
            </a:r>
            <a:r>
              <a:rPr lang="hr-HR" b="1" dirty="0" smtClean="0">
                <a:solidFill>
                  <a:schemeClr val="tx2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chemeClr val="tx2"/>
                </a:solidFill>
              </a:rPr>
              <a:t>anketni list  za ocjenu radionice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35696" y="717360"/>
          <a:ext cx="4464496" cy="6140640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465864">
                <a:tc>
                  <a:txBody>
                    <a:bodyPr/>
                    <a:lstStyle/>
                    <a:p>
                      <a:pPr fontAlgn="t"/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Akademik Vitomir Šunjić</a:t>
                      </a: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Hrvatsko kemijsko društvo, Zagreb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864">
                <a:tc>
                  <a:txBody>
                    <a:bodyPr/>
                    <a:lstStyle/>
                    <a:p>
                      <a:pPr fontAlgn="t"/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Prof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dr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sc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Ante Jukić</a:t>
                      </a: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Hrvatsko društvo kemijskih inženjera i tehnologa, Zagreb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533">
                <a:tc>
                  <a:txBody>
                    <a:bodyPr/>
                    <a:lstStyle/>
                    <a:p>
                      <a:pPr fontAlgn="t"/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Prof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dr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sc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Tomislav Bolanča</a:t>
                      </a: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Fakultet kemijskog inženjerstva i tehnologije Sveučilišta u Zagrebu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864">
                <a:tc>
                  <a:txBody>
                    <a:bodyPr/>
                    <a:lstStyle/>
                    <a:p>
                      <a:pPr fontAlgn="t"/>
                      <a:r>
                        <a:rPr lang="hr-HR" sz="1400" b="1">
                          <a:solidFill>
                            <a:schemeClr val="tx2"/>
                          </a:solidFill>
                        </a:rPr>
                        <a:t>Zdenko Blažeković, dipl. ing.</a:t>
                      </a:r>
                      <a:r>
                        <a:rPr lang="hr-HR" sz="140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>
                          <a:solidFill>
                            <a:schemeClr val="tx2"/>
                          </a:solidFill>
                        </a:rPr>
                        <a:t>Hrvatsko društvo kemijskih inženjera i tehnologa, Zagreb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864">
                <a:tc>
                  <a:txBody>
                    <a:bodyPr/>
                    <a:lstStyle/>
                    <a:p>
                      <a:pPr fontAlgn="t"/>
                      <a:r>
                        <a:rPr lang="hr-HR" sz="1400" b="1">
                          <a:solidFill>
                            <a:schemeClr val="tx2"/>
                          </a:solidFill>
                        </a:rPr>
                        <a:t>Danijel Namjesnik, dipl. ing.</a:t>
                      </a:r>
                      <a:r>
                        <a:rPr lang="hr-HR" sz="140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>
                          <a:solidFill>
                            <a:schemeClr val="tx2"/>
                          </a:solidFill>
                        </a:rPr>
                        <a:t>Hrvatsko kemijsko društvo, Zagreb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533">
                <a:tc>
                  <a:txBody>
                    <a:bodyPr/>
                    <a:lstStyle/>
                    <a:p>
                      <a:pPr fontAlgn="t"/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Prof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dr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sc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Predrag Novak</a:t>
                      </a: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Prirodoslovno-matematički Fakultet Sveučilišta u Zagrebu, Kemijski odsjek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864">
                <a:tc>
                  <a:txBody>
                    <a:bodyPr/>
                    <a:lstStyle/>
                    <a:p>
                      <a:pPr fontAlgn="t"/>
                      <a:r>
                        <a:rPr lang="vi-VN" sz="1400" b="1">
                          <a:solidFill>
                            <a:schemeClr val="tx2"/>
                          </a:solidFill>
                        </a:rPr>
                        <a:t>Dr. sc. Marin Roje</a:t>
                      </a:r>
                      <a:r>
                        <a:rPr lang="vi-VN" sz="140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vi-VN" sz="1400">
                          <a:solidFill>
                            <a:schemeClr val="tx2"/>
                          </a:solidFill>
                        </a:rPr>
                      </a:br>
                      <a:r>
                        <a:rPr lang="vi-VN" sz="1400">
                          <a:solidFill>
                            <a:schemeClr val="tx2"/>
                          </a:solidFill>
                        </a:rPr>
                        <a:t>Institut Ruđer Bošković, Zagreb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533">
                <a:tc>
                  <a:txBody>
                    <a:bodyPr/>
                    <a:lstStyle/>
                    <a:p>
                      <a:pPr fontAlgn="t"/>
                      <a:r>
                        <a:rPr lang="hr-HR" sz="1400" b="1">
                          <a:solidFill>
                            <a:schemeClr val="tx2"/>
                          </a:solidFill>
                        </a:rPr>
                        <a:t>Izv. prof. dr. sc. Irena Škorić</a:t>
                      </a:r>
                      <a:r>
                        <a:rPr lang="hr-HR" sz="140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>
                          <a:solidFill>
                            <a:schemeClr val="tx2"/>
                          </a:solidFill>
                        </a:rPr>
                        <a:t>Fakultet kemijskog inženjerstva i tehnologije, Sveučilišta u Zagrebu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1202">
                <a:tc>
                  <a:txBody>
                    <a:bodyPr/>
                    <a:lstStyle/>
                    <a:p>
                      <a:pPr fontAlgn="t"/>
                      <a:r>
                        <a:rPr lang="vi-VN" sz="1400" b="1">
                          <a:solidFill>
                            <a:schemeClr val="tx2"/>
                          </a:solidFill>
                        </a:rPr>
                        <a:t>Prof. dr. sc. Srđanka Tomić-Pisarović</a:t>
                      </a:r>
                      <a:r>
                        <a:rPr lang="vi-VN" sz="140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vi-VN" sz="1400">
                          <a:solidFill>
                            <a:schemeClr val="tx2"/>
                          </a:solidFill>
                        </a:rPr>
                      </a:br>
                      <a:r>
                        <a:rPr lang="vi-VN" sz="1400">
                          <a:solidFill>
                            <a:schemeClr val="tx2"/>
                          </a:solidFill>
                        </a:rPr>
                        <a:t>Hrvatsko kemijsko društvo, Zagreb; Prirodoslovno-matematički Fakultet Sveučilišta u Zagrebu, Kemijski odsjek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533">
                <a:tc>
                  <a:txBody>
                    <a:bodyPr/>
                    <a:lstStyle/>
                    <a:p>
                      <a:pPr fontAlgn="t"/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Prof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dr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sc</a:t>
                      </a:r>
                      <a:r>
                        <a:rPr lang="hr-HR" sz="1400" b="1" dirty="0">
                          <a:solidFill>
                            <a:schemeClr val="tx2"/>
                          </a:solidFill>
                        </a:rPr>
                        <a:t>. Vladislav </a:t>
                      </a:r>
                      <a:r>
                        <a:rPr lang="hr-HR" sz="1400" b="1" dirty="0" err="1">
                          <a:solidFill>
                            <a:schemeClr val="tx2"/>
                          </a:solidFill>
                        </a:rPr>
                        <a:t>Tomišić</a:t>
                      </a: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400" dirty="0">
                          <a:solidFill>
                            <a:schemeClr val="tx2"/>
                          </a:solidFill>
                        </a:rPr>
                        <a:t>Prirodoslovno-matematički Fakultet Sveučilišta u Zagrebu, Kemijski odsjek</a:t>
                      </a:r>
                    </a:p>
                  </a:txBody>
                  <a:tcPr marL="44496" marR="44496" marT="37080" marB="222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91680" y="0"/>
            <a:ext cx="4288353" cy="8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79331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Znanstveno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-</a:t>
            </a:r>
            <a:r>
              <a:rPr kumimoji="0" lang="sr-Latn-CS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organizacijski</a:t>
            </a: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 odbor: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" name="Picture 2" descr="C:\Users\VitomirS\Desktop\1. Radionica HKD-HDKI\HDKI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87623" cy="755567"/>
          </a:xfrm>
          <a:prstGeom prst="rect">
            <a:avLst/>
          </a:prstGeom>
          <a:noFill/>
        </p:spPr>
      </p:pic>
      <p:pic>
        <p:nvPicPr>
          <p:cNvPr id="6" name="Picture 1" descr="C:\Users\VitomirS\Desktop\Pazin, HKDr\HK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287" y="1"/>
            <a:ext cx="836712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35696" y="620689"/>
          <a:ext cx="4752527" cy="5976660"/>
        </p:xfrm>
        <a:graphic>
          <a:graphicData uri="http://schemas.openxmlformats.org/drawingml/2006/table">
            <a:tbl>
              <a:tblPr/>
              <a:tblGrid>
                <a:gridCol w="4752527"/>
              </a:tblGrid>
              <a:tr h="579573">
                <a:tc>
                  <a:txBody>
                    <a:bodyPr/>
                    <a:lstStyle/>
                    <a:p>
                      <a:pPr fontAlgn="t"/>
                      <a:r>
                        <a:rPr lang="vi-VN" sz="1600" b="1" dirty="0">
                          <a:solidFill>
                            <a:schemeClr val="tx2"/>
                          </a:solidFill>
                        </a:rPr>
                        <a:t>Tome Antičić</a:t>
                      </a:r>
                      <a:r>
                        <a:rPr lang="vi-VN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vi-VN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vi-VN" sz="1600" dirty="0">
                          <a:solidFill>
                            <a:schemeClr val="tx2"/>
                          </a:solidFill>
                        </a:rPr>
                        <a:t>Institut Ruđer Bošković, Zagreb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573">
                <a:tc>
                  <a:txBody>
                    <a:bodyPr/>
                    <a:lstStyle/>
                    <a:p>
                      <a:pPr fontAlgn="t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Nenad </a:t>
                      </a:r>
                      <a:r>
                        <a:rPr lang="hr-HR" sz="1600" b="1" dirty="0" err="1">
                          <a:solidFill>
                            <a:schemeClr val="tx2"/>
                          </a:solidFill>
                        </a:rPr>
                        <a:t>Bolf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Kemija u industriji, Zagreb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074">
                <a:tc>
                  <a:txBody>
                    <a:bodyPr/>
                    <a:lstStyle/>
                    <a:p>
                      <a:pPr fontAlgn="t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Aleksandra Čižmešija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Prirodoslovno-matematički fakultet Sveučilišta u Zagrebu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573">
                <a:tc>
                  <a:txBody>
                    <a:bodyPr/>
                    <a:lstStyle/>
                    <a:p>
                      <a:pPr fontAlgn="t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Aleksandar </a:t>
                      </a:r>
                      <a:r>
                        <a:rPr lang="hr-HR" sz="1600" b="1" dirty="0" err="1">
                          <a:solidFill>
                            <a:schemeClr val="tx2"/>
                          </a:solidFill>
                        </a:rPr>
                        <a:t>Danilovski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600" dirty="0" err="1">
                          <a:solidFill>
                            <a:schemeClr val="tx2"/>
                          </a:solidFill>
                        </a:rPr>
                        <a:t>Xellia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 d.o.o., Zagreb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573">
                <a:tc>
                  <a:txBody>
                    <a:bodyPr/>
                    <a:lstStyle/>
                    <a:p>
                      <a:pPr fontAlgn="t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Igor Jerković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Kemijsko-tehnološki fakultet Sveučilišta u Splitu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074">
                <a:tc>
                  <a:txBody>
                    <a:bodyPr/>
                    <a:lstStyle/>
                    <a:p>
                      <a:pPr fontAlgn="t"/>
                      <a:r>
                        <a:rPr lang="pl-PL" sz="1600" b="1" dirty="0">
                          <a:solidFill>
                            <a:schemeClr val="tx2"/>
                          </a:solidFill>
                        </a:rPr>
                        <a:t>Dubravko Kičić</a:t>
                      </a:r>
                      <a:r>
                        <a:rPr lang="pl-PL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pl-PL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pl-PL" sz="1600" dirty="0">
                          <a:solidFill>
                            <a:schemeClr val="tx2"/>
                          </a:solidFill>
                        </a:rPr>
                        <a:t>Inkubacijski centar za bioznanosti, BIOCentar, Zagreb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573">
                <a:tc>
                  <a:txBody>
                    <a:bodyPr/>
                    <a:lstStyle/>
                    <a:p>
                      <a:pPr fontAlgn="t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Ernest Meštrović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PLIVA Hrvatska d.o.o., Zagreb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573">
                <a:tc>
                  <a:txBody>
                    <a:bodyPr/>
                    <a:lstStyle/>
                    <a:p>
                      <a:pPr fontAlgn="t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Adrijana </a:t>
                      </a:r>
                      <a:r>
                        <a:rPr lang="hr-HR" sz="1600" b="1" dirty="0" err="1">
                          <a:solidFill>
                            <a:schemeClr val="tx2"/>
                          </a:solidFill>
                        </a:rPr>
                        <a:t>Vinter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600" dirty="0" err="1">
                          <a:solidFill>
                            <a:schemeClr val="tx2"/>
                          </a:solidFill>
                        </a:rPr>
                        <a:t>Fidelta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 d.o.o., Zagreb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3074">
                <a:tc>
                  <a:txBody>
                    <a:bodyPr/>
                    <a:lstStyle/>
                    <a:p>
                      <a:pPr fontAlgn="t"/>
                      <a:r>
                        <a:rPr lang="hr-HR" sz="1600" b="1" dirty="0">
                          <a:solidFill>
                            <a:schemeClr val="tx2"/>
                          </a:solidFill>
                        </a:rPr>
                        <a:t>Bruno Zelić</a:t>
                      </a: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  </a:t>
                      </a:r>
                      <a:br>
                        <a:rPr lang="hr-HR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hr-HR" sz="1600" dirty="0">
                          <a:solidFill>
                            <a:schemeClr val="tx2"/>
                          </a:solidFill>
                        </a:rPr>
                        <a:t>Fakultet kemijskog inženjerstva i tehnologije Sveučilišta u Zagrebu</a:t>
                      </a:r>
                    </a:p>
                  </a:txBody>
                  <a:tcPr marL="58899" marR="58899" marT="49082" marB="294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91680" y="0"/>
            <a:ext cx="4001416" cy="8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79331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Počasni odbor / Pokrovitelji: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VitomirS\Desktop\Pazin, HKDr\HKD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7287" y="1"/>
            <a:ext cx="836712" cy="836712"/>
          </a:xfrm>
          <a:prstGeom prst="rect">
            <a:avLst/>
          </a:prstGeom>
          <a:noFill/>
        </p:spPr>
      </p:pic>
      <p:pic>
        <p:nvPicPr>
          <p:cNvPr id="6" name="Picture 2" descr="C:\Users\VitomirS\Desktop\1. Radionica HKD-HDKI\HDKI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755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tx2"/>
                </a:solidFill>
              </a:rPr>
              <a:t>	Trenutno prijavljeno 97 učesnika, bez članova Znanstveno-organizacijskog odbora i Pokrovitelja!?</a:t>
            </a:r>
          </a:p>
          <a:p>
            <a:pPr>
              <a:buNone/>
            </a:pPr>
            <a:endParaRPr lang="hr-HR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chemeClr val="tx2"/>
                </a:solidFill>
              </a:rPr>
              <a:t>	Financijska sredstva u potpunosti osigurana</a:t>
            </a:r>
          </a:p>
          <a:p>
            <a:pPr>
              <a:buNone/>
            </a:pPr>
            <a:endParaRPr lang="hr-HR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chemeClr val="tx2"/>
                </a:solidFill>
              </a:rPr>
              <a:t>	Uspjeh Radionice ovisi o:</a:t>
            </a:r>
          </a:p>
          <a:p>
            <a:pPr>
              <a:buNone/>
            </a:pPr>
            <a:r>
              <a:rPr lang="hr-HR" sz="2800" b="1" dirty="0" smtClean="0">
                <a:solidFill>
                  <a:schemeClr val="tx2"/>
                </a:solidFill>
              </a:rPr>
              <a:t>    - pripremljenim materijalima za učesnike</a:t>
            </a:r>
          </a:p>
          <a:p>
            <a:pPr>
              <a:buNone/>
            </a:pPr>
            <a:r>
              <a:rPr lang="hr-HR" sz="2800" b="1" dirty="0" smtClean="0">
                <a:solidFill>
                  <a:schemeClr val="tx2"/>
                </a:solidFill>
              </a:rPr>
              <a:t>    - sadržaju i koordinaciji predavanja</a:t>
            </a:r>
          </a:p>
          <a:p>
            <a:pPr>
              <a:buNone/>
            </a:pPr>
            <a:r>
              <a:rPr lang="hr-HR" sz="2800" b="1" dirty="0" smtClean="0">
                <a:solidFill>
                  <a:schemeClr val="tx2"/>
                </a:solidFill>
              </a:rPr>
              <a:t>    - interakciji s auditorijem</a:t>
            </a:r>
          </a:p>
          <a:p>
            <a:pPr>
              <a:buNone/>
            </a:pPr>
            <a:endParaRPr lang="hr-HR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chemeClr val="tx2"/>
                </a:solidFill>
              </a:rPr>
              <a:t>	Cilj radionice je potaknuti kemičare i tehnologe na otvaranje novih tvrtki u suradnji sa ekspertima za nastup na tržištu, na osnovu vlastitih, originalnih tehnologija……</a:t>
            </a:r>
          </a:p>
          <a:p>
            <a:pPr>
              <a:buNone/>
            </a:pPr>
            <a:r>
              <a:rPr lang="hr-HR" b="1" dirty="0" smtClean="0">
                <a:solidFill>
                  <a:schemeClr val="tx2"/>
                </a:solidFill>
              </a:rPr>
              <a:t>       … uvjeriti ih da šanse za taj nastup i poslovni uspjeh u Hrvatskoj postoje!</a:t>
            </a:r>
          </a:p>
          <a:p>
            <a:endParaRPr lang="hr-HR" b="1" dirty="0" smtClean="0">
              <a:solidFill>
                <a:schemeClr val="tx2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" descr="C:\Users\VitomirS\Desktop\1. Radionica HKD-HDKI\HDKI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87623" cy="75556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Zaključak</a:t>
            </a:r>
            <a:endParaRPr kumimoji="0" lang="hr-H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 descr="C:\Users\VitomirS\Desktop\Pazin, HKDr\HK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287" y="1"/>
            <a:ext cx="836712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1. Radionica HKD-HDKI  Sastanak sa predavačima </vt:lpstr>
      <vt:lpstr>Slide 2</vt:lpstr>
      <vt:lpstr>Slide 3</vt:lpstr>
      <vt:lpstr>Slide 4</vt:lpstr>
      <vt:lpstr>Slide 5</vt:lpstr>
      <vt:lpstr>Slide 6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2. Sjednica  1. Radionica HKD-HDKI </dc:title>
  <dc:creator>Vitomir Šunjić</dc:creator>
  <cp:lastModifiedBy>Vitomir Šunjić</cp:lastModifiedBy>
  <cp:revision>20</cp:revision>
  <dcterms:created xsi:type="dcterms:W3CDTF">2017-09-06T20:59:03Z</dcterms:created>
  <dcterms:modified xsi:type="dcterms:W3CDTF">2017-09-11T12:34:06Z</dcterms:modified>
</cp:coreProperties>
</file>